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78" r:id="rId2"/>
    <p:sldId id="293" r:id="rId3"/>
    <p:sldId id="294" r:id="rId4"/>
    <p:sldId id="270" r:id="rId5"/>
    <p:sldId id="283" r:id="rId6"/>
    <p:sldId id="285" r:id="rId7"/>
    <p:sldId id="286" r:id="rId8"/>
    <p:sldId id="287" r:id="rId9"/>
    <p:sldId id="290" r:id="rId10"/>
    <p:sldId id="288" r:id="rId11"/>
    <p:sldId id="291" r:id="rId12"/>
    <p:sldId id="289" r:id="rId13"/>
    <p:sldId id="292" r:id="rId14"/>
    <p:sldId id="296" r:id="rId15"/>
    <p:sldId id="276" r:id="rId16"/>
    <p:sldId id="280" r:id="rId17"/>
    <p:sldId id="297" r:id="rId18"/>
    <p:sldId id="298" r:id="rId19"/>
    <p:sldId id="299" r:id="rId20"/>
    <p:sldId id="295" r:id="rId21"/>
    <p:sldId id="300" r:id="rId22"/>
    <p:sldId id="30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92E"/>
    <a:srgbClr val="FAF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8E0C6-7586-42C3-9B13-36C30ACB3D28}" type="datetimeFigureOut">
              <a:rPr lang="en-US" smtClean="0"/>
              <a:pPr/>
              <a:t>4/18/2015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BF681-B212-4C04-9FDD-EBA0A597F0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66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BC3FD7-E0B3-4D62-81DE-F5670A48E3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Audio-lingual_method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533400"/>
            <a:ext cx="8763000" cy="1524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THE AUDIO-LINGUAL  METHOD</a:t>
            </a:r>
            <a:endParaRPr lang="en-US" sz="3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Teacher: </a:t>
            </a:r>
            <a:r>
              <a:rPr lang="en-US" i="1" dirty="0" smtClean="0">
                <a:solidFill>
                  <a:srgbClr val="0070C0"/>
                </a:solidFill>
              </a:rPr>
              <a:t> the post office</a:t>
            </a:r>
            <a:r>
              <a:rPr lang="en-US" dirty="0" smtClean="0">
                <a:solidFill>
                  <a:srgbClr val="0070C0"/>
                </a:solidFill>
              </a:rPr>
              <a:t>. 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post office.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the cinema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cinema.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Teacher:  </a:t>
            </a:r>
            <a:r>
              <a:rPr lang="en-US" i="1" dirty="0" smtClean="0">
                <a:solidFill>
                  <a:srgbClr val="0070C0"/>
                </a:solidFill>
              </a:rPr>
              <a:t>Mary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Mary is going to the cinema.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I’m going to the post office</a:t>
            </a:r>
            <a:r>
              <a:rPr lang="en-US" dirty="0" smtClean="0">
                <a:solidFill>
                  <a:srgbClr val="0070C0"/>
                </a:solidFill>
              </a:rPr>
              <a:t>. 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Are you going to the post office?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Peter is going to the beach.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Is Peter going to the beach?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APPLICATION OF THE TECHNIQUES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48472" cy="48006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C00000"/>
                </a:solidFill>
              </a:rPr>
              <a:t>What structural pattern is this dialog trying to teach?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70C0"/>
                </a:solidFill>
              </a:rPr>
              <a:t>(It’s Friday afternoon.)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Michael:</a:t>
            </a:r>
            <a:r>
              <a:rPr lang="en-US" i="1" dirty="0" smtClean="0">
                <a:solidFill>
                  <a:srgbClr val="002060"/>
                </a:solidFill>
              </a:rPr>
              <a:t> 	What are you doing, Doris?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Doris : 	</a:t>
            </a:r>
            <a:r>
              <a:rPr lang="en-US" i="1" dirty="0" smtClean="0">
                <a:solidFill>
                  <a:srgbClr val="002060"/>
                </a:solidFill>
              </a:rPr>
              <a:t>I’m thinking about my plan for the 			weekends.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Michael :</a:t>
            </a:r>
            <a:r>
              <a:rPr lang="en-US" i="1" dirty="0" smtClean="0">
                <a:solidFill>
                  <a:srgbClr val="002060"/>
                </a:solidFill>
              </a:rPr>
              <a:t> 	Really? What are you going to do?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Doris : 	</a:t>
            </a:r>
            <a:r>
              <a:rPr lang="en-US" i="1" dirty="0" smtClean="0">
                <a:solidFill>
                  <a:srgbClr val="002060"/>
                </a:solidFill>
              </a:rPr>
              <a:t>I’m going to plant flowers in my yard.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Michael :</a:t>
            </a:r>
            <a:r>
              <a:rPr lang="en-US" i="1" dirty="0" smtClean="0">
                <a:solidFill>
                  <a:srgbClr val="002060"/>
                </a:solidFill>
              </a:rPr>
              <a:t> 	That sounds great! I’m going to stay at 		home, too. And I’m going to paint my house.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4/19/2014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49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Audio-Lingual Techniques (cont.)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762000" y="1752600"/>
            <a:ext cx="8043672" cy="4346448"/>
          </a:xfrm>
        </p:spPr>
        <p:txBody>
          <a:bodyPr>
            <a:normAutofit fontScale="92500"/>
          </a:bodyPr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8"/>
            </a:pPr>
            <a:r>
              <a:rPr lang="en-US" dirty="0" smtClean="0">
                <a:solidFill>
                  <a:srgbClr val="002060"/>
                </a:solidFill>
              </a:rPr>
              <a:t>Dialog memorization 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i="1" dirty="0" smtClean="0">
                <a:solidFill>
                  <a:srgbClr val="002060"/>
                </a:solidFill>
              </a:rPr>
              <a:t>mimicry through controlled role-play + teacher’s model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8"/>
            </a:pPr>
            <a:r>
              <a:rPr lang="en-US" dirty="0" smtClean="0">
                <a:solidFill>
                  <a:srgbClr val="002060"/>
                </a:solidFill>
              </a:rPr>
              <a:t>Use of minimal pairs 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E.g. </a:t>
            </a:r>
            <a:r>
              <a:rPr lang="en-US" i="1" dirty="0" smtClean="0">
                <a:solidFill>
                  <a:srgbClr val="002060"/>
                </a:solidFill>
              </a:rPr>
              <a:t>ship/sheep, bed/bad, bend/band, greet/great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8"/>
            </a:pPr>
            <a:r>
              <a:rPr lang="en-US" dirty="0" smtClean="0">
                <a:solidFill>
                  <a:srgbClr val="002060"/>
                </a:solidFill>
              </a:rPr>
              <a:t>Complete the dialog 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i="1" dirty="0" smtClean="0">
                <a:solidFill>
                  <a:srgbClr val="002060"/>
                </a:solidFill>
              </a:rPr>
              <a:t>filling-in-blanks (after intensive drills)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8"/>
            </a:pPr>
            <a:r>
              <a:rPr lang="en-US" dirty="0" smtClean="0">
                <a:solidFill>
                  <a:srgbClr val="002060"/>
                </a:solidFill>
              </a:rPr>
              <a:t>Grammar game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i="1" dirty="0" smtClean="0">
                <a:solidFill>
                  <a:srgbClr val="002060"/>
                </a:solidFill>
              </a:rPr>
              <a:t>repetition of a grammar point/structural pattern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PRINCIPLES</a:t>
            </a:r>
            <a:br>
              <a:rPr lang="en-US" b="1" dirty="0" smtClean="0"/>
            </a:br>
            <a:r>
              <a:rPr lang="en-US" sz="1600" b="1" dirty="0" smtClean="0"/>
              <a:t>(From </a:t>
            </a:r>
            <a:r>
              <a:rPr lang="en-US" sz="2000" i="1" dirty="0" smtClean="0"/>
              <a:t>Techniques and Principles in Language Teaching, </a:t>
            </a:r>
            <a:r>
              <a:rPr lang="en-US" sz="2000" dirty="0" smtClean="0"/>
              <a:t>Larsen-Freeman, 2000)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584176" y="1371600"/>
            <a:ext cx="3276600" cy="10668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GOAL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Use L2 communicatively: </a:t>
            </a:r>
            <a:r>
              <a:rPr lang="en-US" u="sng" dirty="0" err="1" smtClean="0">
                <a:solidFill>
                  <a:srgbClr val="0070C0"/>
                </a:solidFill>
              </a:rPr>
              <a:t>overlearn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u="sng" dirty="0" smtClean="0">
                <a:solidFill>
                  <a:srgbClr val="0070C0"/>
                </a:solidFill>
              </a:rPr>
              <a:t>habit formation</a:t>
            </a:r>
            <a:endParaRPr lang="en-US" u="sng" dirty="0">
              <a:solidFill>
                <a:srgbClr val="0070C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51656" y="2819400"/>
            <a:ext cx="3657600" cy="1752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C00000"/>
              </a:solidFill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CHARACTERISTICS</a:t>
            </a:r>
          </a:p>
          <a:p>
            <a:pPr>
              <a:spcBef>
                <a:spcPts val="600"/>
              </a:spcBef>
            </a:pPr>
            <a:r>
              <a:rPr lang="en-US" u="sng" dirty="0" err="1" smtClean="0">
                <a:solidFill>
                  <a:srgbClr val="0070C0"/>
                </a:solidFill>
              </a:rPr>
              <a:t>Immitation</a:t>
            </a:r>
            <a:r>
              <a:rPr lang="en-US" u="sng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&amp; </a:t>
            </a:r>
            <a:r>
              <a:rPr lang="en-US" u="sng" dirty="0" smtClean="0">
                <a:solidFill>
                  <a:srgbClr val="0070C0"/>
                </a:solidFill>
              </a:rPr>
              <a:t>repetition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u="sng" dirty="0" smtClean="0">
                <a:solidFill>
                  <a:srgbClr val="0070C0"/>
                </a:solidFill>
              </a:rPr>
              <a:t>Drills </a:t>
            </a:r>
            <a:r>
              <a:rPr lang="en-US" dirty="0" smtClean="0">
                <a:solidFill>
                  <a:srgbClr val="0070C0"/>
                </a:solidFill>
              </a:rPr>
              <a:t> on structural patterns</a:t>
            </a:r>
          </a:p>
          <a:p>
            <a:r>
              <a:rPr lang="en-US" u="sng" dirty="0" smtClean="0">
                <a:solidFill>
                  <a:srgbClr val="0070C0"/>
                </a:solidFill>
              </a:rPr>
              <a:t>Positive reinforcement</a:t>
            </a:r>
          </a:p>
          <a:p>
            <a:r>
              <a:rPr lang="en-US" u="sng" dirty="0" smtClean="0">
                <a:solidFill>
                  <a:srgbClr val="0070C0"/>
                </a:solidFill>
              </a:rPr>
              <a:t>Inductive </a:t>
            </a:r>
            <a:r>
              <a:rPr lang="en-US" dirty="0" smtClean="0">
                <a:solidFill>
                  <a:srgbClr val="0070C0"/>
                </a:solidFill>
              </a:rPr>
              <a:t> grammar treatment</a:t>
            </a:r>
          </a:p>
          <a:p>
            <a:r>
              <a:rPr lang="en-US" u="sng" dirty="0" smtClean="0">
                <a:solidFill>
                  <a:srgbClr val="0070C0"/>
                </a:solidFill>
              </a:rPr>
              <a:t>Contextualized</a:t>
            </a:r>
            <a:r>
              <a:rPr lang="en-US" dirty="0" smtClean="0">
                <a:solidFill>
                  <a:srgbClr val="0070C0"/>
                </a:solidFill>
              </a:rPr>
              <a:t> dialogs</a:t>
            </a:r>
          </a:p>
          <a:p>
            <a:pPr algn="ctr"/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74984" y="2438400"/>
            <a:ext cx="1828800" cy="138154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ROLES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T = leader, model of L2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Ss = imitators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0" y="3962400"/>
            <a:ext cx="2117036" cy="76200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INTERACTION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Teacher-directed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705600" y="2362200"/>
            <a:ext cx="1905000" cy="92434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ROLE OF L1 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Not used in class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48400" y="3352800"/>
            <a:ext cx="2743200" cy="175260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LANGUAGE/SKILLS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Grammatical patterns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(Vocabulary)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Pronunciation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Listening &amp; Speaking (Reading &amp; Writing)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38600" y="5363816"/>
            <a:ext cx="3276600" cy="99060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EVALUATION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70C0"/>
                </a:solidFill>
              </a:rPr>
              <a:t>Test questions focusing on one grammar point at a time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4824" y="5218044"/>
            <a:ext cx="2895600" cy="838200"/>
          </a:xfrm>
          <a:prstGeom prst="roundRect">
            <a:avLst/>
          </a:prstGeom>
          <a:solidFill>
            <a:srgbClr val="FAFFBB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ERROR TREATMENT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Errors are to be avoided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3965716" y="2438400"/>
            <a:ext cx="4572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endCxn id="11" idx="1"/>
          </p:cNvCxnSpPr>
          <p:nvPr/>
        </p:nvCxnSpPr>
        <p:spPr>
          <a:xfrm flipV="1">
            <a:off x="6096000" y="2824370"/>
            <a:ext cx="609600" cy="299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133600" y="33528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0" idx="3"/>
          </p:cNvCxnSpPr>
          <p:nvPr/>
        </p:nvCxnSpPr>
        <p:spPr>
          <a:xfrm flipV="1">
            <a:off x="2117036" y="4038600"/>
            <a:ext cx="321364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124200" y="4572000"/>
            <a:ext cx="3048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4724400" y="4572000"/>
            <a:ext cx="16564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791200" y="4572000"/>
            <a:ext cx="4572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REFLECTION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 disadvantage of the Audio-Lingual Method:	</a:t>
            </a:r>
          </a:p>
          <a:p>
            <a:pPr marL="457200" indent="-45720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/>
              <a:t>“… the (audio-lingual) lessons are built on </a:t>
            </a:r>
            <a:r>
              <a:rPr lang="en-US" sz="2400" dirty="0" smtClean="0">
                <a:solidFill>
                  <a:srgbClr val="C00000"/>
                </a:solidFill>
              </a:rPr>
              <a:t>static drills </a:t>
            </a:r>
            <a:r>
              <a:rPr lang="en-US" sz="2400" dirty="0" smtClean="0"/>
              <a:t>in which the students have </a:t>
            </a:r>
            <a:r>
              <a:rPr lang="en-US" sz="2400" dirty="0" smtClean="0">
                <a:solidFill>
                  <a:srgbClr val="C00000"/>
                </a:solidFill>
              </a:rPr>
              <a:t>little or no control</a:t>
            </a:r>
            <a:r>
              <a:rPr lang="en-US" sz="2400" dirty="0" smtClean="0"/>
              <a:t> on their own </a:t>
            </a:r>
            <a:r>
              <a:rPr lang="en-US" sz="2400" dirty="0" smtClean="0">
                <a:solidFill>
                  <a:srgbClr val="C00000"/>
                </a:solidFill>
              </a:rPr>
              <a:t>output</a:t>
            </a:r>
            <a:r>
              <a:rPr lang="en-US" sz="2400" dirty="0" smtClean="0"/>
              <a:t>; the teacher is expecting a </a:t>
            </a:r>
            <a:r>
              <a:rPr lang="en-US" sz="2400" dirty="0" smtClean="0">
                <a:solidFill>
                  <a:srgbClr val="C00000"/>
                </a:solidFill>
              </a:rPr>
              <a:t>particular response </a:t>
            </a:r>
            <a:r>
              <a:rPr lang="en-US" sz="2400" dirty="0" smtClean="0"/>
              <a:t>and not providing that will result in a student receiving negative feedback.”</a:t>
            </a:r>
          </a:p>
          <a:p>
            <a:pPr marL="457200" indent="-457200" algn="r">
              <a:lnSpc>
                <a:spcPct val="130000"/>
              </a:lnSpc>
              <a:spcBef>
                <a:spcPts val="1200"/>
              </a:spcBef>
              <a:buClr>
                <a:srgbClr val="C00000"/>
              </a:buClr>
              <a:buSzPct val="100000"/>
              <a:buNone/>
            </a:pPr>
            <a:r>
              <a:rPr lang="en-US" sz="1400" dirty="0" smtClean="0"/>
              <a:t>(From </a:t>
            </a:r>
            <a:r>
              <a:rPr lang="en-US" sz="1400" dirty="0" smtClean="0">
                <a:hlinkClick r:id="rId2"/>
              </a:rPr>
              <a:t>http://en.wikipedia.org/wiki/Audio-lingual_method</a:t>
            </a:r>
            <a:r>
              <a:rPr lang="en-US" sz="1400" dirty="0" smtClean="0"/>
              <a:t>)</a:t>
            </a:r>
          </a:p>
          <a:p>
            <a:pPr>
              <a:lnSpc>
                <a:spcPct val="130000"/>
              </a:lnSpc>
              <a:buNone/>
            </a:pPr>
            <a:r>
              <a:rPr lang="en-US" sz="2400" dirty="0" smtClean="0"/>
              <a:t>	</a:t>
            </a:r>
            <a:endParaRPr lang="en-US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07552" cy="75895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W</a:t>
            </a:r>
            <a:r>
              <a:rPr lang="en-US" b="1" dirty="0" smtClean="0"/>
              <a:t>riting a comparison/contrast paragraph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990600" y="1676400"/>
            <a:ext cx="7467600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70C0"/>
                </a:solidFill>
              </a:rPr>
              <a:t>Paragraphs emphasize similarities (comparison)</a:t>
            </a:r>
          </a:p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70C0"/>
                </a:solidFill>
              </a:rPr>
              <a:t>Paragraphs emphasize differences (contrast)</a:t>
            </a:r>
          </a:p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70C0"/>
                </a:solidFill>
              </a:rPr>
              <a:t>Paragraphs discuss both similarities and differences.</a:t>
            </a:r>
          </a:p>
        </p:txBody>
      </p:sp>
    </p:spTree>
    <p:extLst>
      <p:ext uri="{BB962C8B-B14F-4D97-AF65-F5344CB8AC3E}">
        <p14:creationId xmlns:p14="http://schemas.microsoft.com/office/powerpoint/2010/main" val="256328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07552" cy="75895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Comparison Transition Signals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990600" y="1676400"/>
            <a:ext cx="7467600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Sentence connectors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similarly, likewise, also, too</a:t>
            </a:r>
          </a:p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Conjunctions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and, both … and, not only … but also, as, just as</a:t>
            </a:r>
          </a:p>
          <a:p>
            <a:pPr>
              <a:lnSpc>
                <a:spcPct val="150000"/>
              </a:lnSpc>
              <a:spcBef>
                <a:spcPts val="24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Others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like, just like, alike, as … as, similar, similar to, the same (as), compare to/with</a:t>
            </a:r>
          </a:p>
        </p:txBody>
      </p:sp>
    </p:spTree>
    <p:extLst>
      <p:ext uri="{BB962C8B-B14F-4D97-AF65-F5344CB8AC3E}">
        <p14:creationId xmlns:p14="http://schemas.microsoft.com/office/powerpoint/2010/main" val="7189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07552" cy="75895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C</a:t>
            </a:r>
            <a:r>
              <a:rPr lang="en-US" b="1" dirty="0" smtClean="0"/>
              <a:t>ontrast Transition Signals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609600" y="1524000"/>
            <a:ext cx="7848600" cy="4724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Sentence connectors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however, on the other hand, on the contrary, in contrast, in (by) comparison</a:t>
            </a:r>
          </a:p>
          <a:p>
            <a:pPr>
              <a:lnSpc>
                <a:spcPct val="150000"/>
              </a:lnSpc>
              <a:spcBef>
                <a:spcPts val="12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Conjunctions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but, yet, although, though, even though, while, whereas</a:t>
            </a:r>
          </a:p>
          <a:p>
            <a:pPr>
              <a:lnSpc>
                <a:spcPct val="150000"/>
              </a:lnSpc>
              <a:spcBef>
                <a:spcPts val="1200"/>
              </a:spcBef>
              <a:buClr>
                <a:srgbClr val="B7092E"/>
              </a:buClr>
              <a:buSzPct val="100000"/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B7092E"/>
                </a:solidFill>
              </a:rPr>
              <a:t>Others</a:t>
            </a:r>
            <a:r>
              <a:rPr lang="en-US" sz="2400" dirty="0" smtClean="0">
                <a:solidFill>
                  <a:srgbClr val="0070C0"/>
                </a:solidFill>
              </a:rPr>
              <a:t/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i="1" dirty="0" smtClean="0">
                <a:solidFill>
                  <a:srgbClr val="0070C0"/>
                </a:solidFill>
              </a:rPr>
              <a:t>unlike, differ from, dissimilar, compare to/with</a:t>
            </a:r>
          </a:p>
        </p:txBody>
      </p:sp>
    </p:spTree>
    <p:extLst>
      <p:ext uri="{BB962C8B-B14F-4D97-AF65-F5344CB8AC3E}">
        <p14:creationId xmlns:p14="http://schemas.microsoft.com/office/powerpoint/2010/main" val="157647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T</a:t>
            </a:r>
            <a:r>
              <a:rPr lang="en-US" b="1" dirty="0" smtClean="0"/>
              <a:t>heoretical base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533400" y="1527048"/>
            <a:ext cx="8272272" cy="4572000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US" dirty="0" smtClean="0">
                <a:solidFill>
                  <a:srgbClr val="C00000"/>
                </a:solidFill>
              </a:rPr>
              <a:t>Structural linguistics </a:t>
            </a:r>
            <a:r>
              <a:rPr lang="en-US" dirty="0" smtClean="0">
                <a:solidFill>
                  <a:srgbClr val="0070C0"/>
                </a:solidFill>
              </a:rPr>
              <a:t>(De Saussure 1916)</a:t>
            </a: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	Language = static system of interconnected units</a:t>
            </a:r>
          </a:p>
          <a:p>
            <a:pPr>
              <a:spcBef>
                <a:spcPts val="2400"/>
              </a:spcBef>
              <a:buBlip>
                <a:blip r:embed="rId2"/>
              </a:buBlip>
            </a:pPr>
            <a:r>
              <a:rPr lang="en-US" dirty="0" smtClean="0">
                <a:solidFill>
                  <a:srgbClr val="C00000"/>
                </a:solidFill>
              </a:rPr>
              <a:t>Behavioral psychology </a:t>
            </a:r>
            <a:r>
              <a:rPr lang="en-US" dirty="0" smtClean="0">
                <a:solidFill>
                  <a:srgbClr val="0070C0"/>
                </a:solidFill>
              </a:rPr>
              <a:t>(Skinner 1957)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85800" y="3505200"/>
            <a:ext cx="8001000" cy="2667000"/>
            <a:chOff x="685800" y="2209800"/>
            <a:chExt cx="8001000" cy="2667000"/>
          </a:xfrm>
        </p:grpSpPr>
        <p:sp>
          <p:nvSpPr>
            <p:cNvPr id="7" name="Rounded Rectangle 6"/>
            <p:cNvSpPr/>
            <p:nvPr/>
          </p:nvSpPr>
          <p:spPr>
            <a:xfrm>
              <a:off x="685800" y="3048000"/>
              <a:ext cx="21336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STIMULUS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276600" y="3048000"/>
              <a:ext cx="21336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RESPONSE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48400" y="2209800"/>
              <a:ext cx="24384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POSITIVE REINFORCEMENT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2200" y="4038600"/>
              <a:ext cx="24384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</a:rPr>
                <a:t>NEGATIVE REINFORCEMENT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2819400" y="3352800"/>
              <a:ext cx="4572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5410200" y="2743200"/>
              <a:ext cx="838200" cy="5334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5410200" y="3581400"/>
              <a:ext cx="7620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Writing a comparison/contrast paragraph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838200" y="1676400"/>
            <a:ext cx="7970520" cy="4572000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B7092E"/>
                </a:solidFill>
              </a:rPr>
              <a:t>Topic sentence 1:</a:t>
            </a:r>
          </a:p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There are a lot of </a:t>
            </a:r>
            <a:r>
              <a:rPr lang="en-US" sz="2400" u="sng" dirty="0" smtClean="0">
                <a:solidFill>
                  <a:srgbClr val="0070C0"/>
                </a:solidFill>
              </a:rPr>
              <a:t>differences</a:t>
            </a:r>
            <a:r>
              <a:rPr lang="en-US" sz="2400" dirty="0" smtClean="0">
                <a:solidFill>
                  <a:srgbClr val="0070C0"/>
                </a:solidFill>
              </a:rPr>
              <a:t> between </a:t>
            </a:r>
            <a:r>
              <a:rPr lang="en-US" sz="2400" u="sng" dirty="0" smtClean="0">
                <a:solidFill>
                  <a:srgbClr val="0070C0"/>
                </a:solidFill>
              </a:rPr>
              <a:t>ALM and GTM</a:t>
            </a:r>
            <a:r>
              <a:rPr lang="en-US" sz="2400" dirty="0" smtClean="0">
                <a:solidFill>
                  <a:srgbClr val="0070C0"/>
                </a:solidFill>
              </a:rPr>
              <a:t>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endParaRPr lang="en-US" sz="2400" dirty="0" smtClean="0">
              <a:solidFill>
                <a:srgbClr val="B7092E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B7092E"/>
                </a:solidFill>
              </a:rPr>
              <a:t>Topic sentence 2:</a:t>
            </a:r>
          </a:p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Compared with GTM, ALM has a </a:t>
            </a:r>
            <a:r>
              <a:rPr lang="en-US" sz="2400" u="sng" dirty="0" smtClean="0">
                <a:solidFill>
                  <a:srgbClr val="0070C0"/>
                </a:solidFill>
              </a:rPr>
              <a:t>different way </a:t>
            </a:r>
            <a:r>
              <a:rPr lang="en-US" sz="2400" dirty="0" smtClean="0">
                <a:solidFill>
                  <a:srgbClr val="0070C0"/>
                </a:solidFill>
              </a:rPr>
              <a:t>to help students </a:t>
            </a:r>
            <a:r>
              <a:rPr lang="en-US" sz="2400" u="sng" dirty="0" smtClean="0">
                <a:solidFill>
                  <a:srgbClr val="0070C0"/>
                </a:solidFill>
              </a:rPr>
              <a:t>learn grammar</a:t>
            </a:r>
            <a:r>
              <a:rPr lang="en-US" sz="2400" dirty="0" smtClean="0">
                <a:solidFill>
                  <a:srgbClr val="0070C0"/>
                </a:solidFill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REFLECTION</a:t>
            </a:r>
            <a:endParaRPr lang="en-US" sz="4800" b="1" dirty="0">
              <a:solidFill>
                <a:srgbClr val="0070C0"/>
              </a:solidFill>
              <a:latin typeface="VNI-Boston Black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838200" y="1676400"/>
            <a:ext cx="7620000" cy="4114800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Supposing your students are going to take an English high-school graduation exam, which method do you think a teacher should use to help them pass the exam, the GTM or ALM?</a:t>
            </a:r>
          </a:p>
          <a:p>
            <a:pPr marL="0" indent="0">
              <a:lnSpc>
                <a:spcPct val="130000"/>
              </a:lnSpc>
              <a:spcBef>
                <a:spcPts val="2400"/>
              </a:spcBef>
              <a:buClr>
                <a:srgbClr val="C00000"/>
              </a:buClr>
              <a:buSzPct val="100000"/>
              <a:buNone/>
            </a:pPr>
            <a:endParaRPr lang="en-US" sz="24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0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language use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85800" y="1527048"/>
            <a:ext cx="8119872" cy="4572000"/>
          </a:xfrm>
        </p:spPr>
        <p:txBody>
          <a:bodyPr/>
          <a:lstStyle/>
          <a:p>
            <a:pPr>
              <a:buClr>
                <a:srgbClr val="C00000"/>
              </a:buClr>
              <a:buSzPct val="100000"/>
            </a:pPr>
            <a:r>
              <a:rPr lang="en-US" dirty="0" smtClean="0">
                <a:solidFill>
                  <a:srgbClr val="B7092E"/>
                </a:solidFill>
              </a:rPr>
              <a:t>‘Compare to’:</a:t>
            </a:r>
            <a:br>
              <a:rPr lang="en-US" dirty="0" smtClean="0">
                <a:solidFill>
                  <a:srgbClr val="B7092E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used to assert when to things are </a:t>
            </a:r>
            <a:r>
              <a:rPr lang="en-US" dirty="0" smtClean="0">
                <a:solidFill>
                  <a:srgbClr val="0070C0"/>
                </a:solidFill>
              </a:rPr>
              <a:t>alike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e.g.: </a:t>
            </a:r>
            <a:r>
              <a:rPr lang="en-US" dirty="0">
                <a:solidFill>
                  <a:srgbClr val="FFC000"/>
                </a:solidFill>
              </a:rPr>
              <a:t>the economy can be compared to a horse charging at the gate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spcBef>
                <a:spcPts val="2400"/>
              </a:spcBef>
              <a:buClr>
                <a:srgbClr val="C00000"/>
              </a:buClr>
              <a:buSzPct val="100000"/>
            </a:pPr>
            <a:r>
              <a:rPr lang="en-US" dirty="0" smtClean="0">
                <a:solidFill>
                  <a:srgbClr val="B7092E"/>
                </a:solidFill>
              </a:rPr>
              <a:t>‘Compare with’:</a:t>
            </a:r>
            <a:br>
              <a:rPr lang="en-US" dirty="0" smtClean="0">
                <a:solidFill>
                  <a:srgbClr val="B7092E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used to place two things side by side in order to examine differences and </a:t>
            </a:r>
            <a:r>
              <a:rPr lang="en-US" dirty="0" smtClean="0">
                <a:solidFill>
                  <a:srgbClr val="0070C0"/>
                </a:solidFill>
              </a:rPr>
              <a:t>similarities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e.g.:</a:t>
            </a:r>
            <a:r>
              <a:rPr lang="en-US" dirty="0">
                <a:solidFill>
                  <a:srgbClr val="FFC000"/>
                </a:solidFill>
              </a:rPr>
              <a:t> it would be interesting to compare Tokyo with Rome</a:t>
            </a:r>
          </a:p>
        </p:txBody>
      </p:sp>
    </p:spTree>
    <p:extLst>
      <p:ext uri="{BB962C8B-B14F-4D97-AF65-F5344CB8AC3E}">
        <p14:creationId xmlns:p14="http://schemas.microsoft.com/office/powerpoint/2010/main" val="134445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The Audio-Lingual Techniques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533400" y="1527048"/>
            <a:ext cx="8272272" cy="4572000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3048000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PROMPS / CUES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(verbal/picture)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276600" y="3048000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RESPONSE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(drills)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48400" y="3048000"/>
            <a:ext cx="24384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POSITIVE REINFORCEMENT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819400" y="335280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8" idx="3"/>
            <a:endCxn id="9" idx="1"/>
          </p:cNvCxnSpPr>
          <p:nvPr/>
        </p:nvCxnSpPr>
        <p:spPr>
          <a:xfrm>
            <a:off x="5410200" y="3467100"/>
            <a:ext cx="838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1066800" y="4419600"/>
            <a:ext cx="1371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Teacher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3581400" y="4419600"/>
            <a:ext cx="1371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Students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6629400" y="4419600"/>
            <a:ext cx="1371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Teacher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1" grpId="0" animBg="1"/>
      <p:bldP spid="16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Audio-Lingual Techniques : </a:t>
            </a:r>
            <a:r>
              <a:rPr lang="en-US" b="1" dirty="0" smtClean="0"/>
              <a:t>DRILLS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7400" y="6400800"/>
            <a:ext cx="3044952" cy="365760"/>
          </a:xfrm>
        </p:spPr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1066800" y="1527048"/>
            <a:ext cx="7738872" cy="457200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Backward build-up (expansion)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Repetition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Chain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Single-slot substitution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Multiple-slot substitution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Transformation drill</a:t>
            </a:r>
          </a:p>
          <a:p>
            <a:pPr marL="514350" indent="-514350"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Question-and-answer drill</a:t>
            </a: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 lvl="0">
              <a:lnSpc>
                <a:spcPct val="130000"/>
              </a:lnSpc>
              <a:buNone/>
            </a:pPr>
            <a:r>
              <a:rPr lang="en-US" dirty="0" smtClean="0"/>
              <a:t>	</a:t>
            </a:r>
          </a:p>
          <a:p>
            <a:pPr lvl="0">
              <a:lnSpc>
                <a:spcPct val="130000"/>
              </a:lnSpc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Teacher:  	</a:t>
            </a:r>
            <a:r>
              <a:rPr lang="en-US" i="1" dirty="0" smtClean="0">
                <a:solidFill>
                  <a:srgbClr val="0070C0"/>
                </a:solidFill>
              </a:rPr>
              <a:t>Where are you going, John?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	</a:t>
            </a:r>
            <a:r>
              <a:rPr lang="en-US" i="1" dirty="0" smtClean="0">
                <a:solidFill>
                  <a:srgbClr val="0070C0"/>
                </a:solidFill>
              </a:rPr>
              <a:t>Where are you going, John?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	I’m going to the post office.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</a:t>
            </a:r>
            <a:r>
              <a:rPr lang="en-US" i="1" dirty="0" smtClean="0">
                <a:solidFill>
                  <a:srgbClr val="0070C0"/>
                </a:solidFill>
              </a:rPr>
              <a:t>: 	I’m going to the post office.</a:t>
            </a: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Teacher:  </a:t>
            </a:r>
            <a:r>
              <a:rPr lang="en-US" i="1" dirty="0" smtClean="0">
                <a:solidFill>
                  <a:srgbClr val="0070C0"/>
                </a:solidFill>
              </a:rPr>
              <a:t>Where are you going? 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i="1" dirty="0" smtClean="0">
                <a:solidFill>
                  <a:srgbClr val="0070C0"/>
                </a:solidFill>
              </a:rPr>
              <a:t>		</a:t>
            </a:r>
            <a:r>
              <a:rPr lang="en-US" dirty="0" smtClean="0">
                <a:solidFill>
                  <a:srgbClr val="0070C0"/>
                </a:solidFill>
              </a:rPr>
              <a:t>(points to a picture of a post office)</a:t>
            </a:r>
            <a:r>
              <a:rPr lang="en-US" i="1" dirty="0" smtClean="0">
                <a:solidFill>
                  <a:srgbClr val="0070C0"/>
                </a:solidFill>
              </a:rPr>
              <a:t/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post office.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Where is he going? 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i="1" dirty="0" smtClean="0">
                <a:solidFill>
                  <a:srgbClr val="0070C0"/>
                </a:solidFill>
              </a:rPr>
              <a:t>		</a:t>
            </a:r>
            <a:r>
              <a:rPr lang="en-US" dirty="0" smtClean="0">
                <a:solidFill>
                  <a:srgbClr val="0070C0"/>
                </a:solidFill>
              </a:rPr>
              <a:t>(points to a picture of a cinema)</a:t>
            </a:r>
            <a:r>
              <a:rPr lang="en-US" i="1" dirty="0" smtClean="0">
                <a:solidFill>
                  <a:srgbClr val="0070C0"/>
                </a:solidFill>
              </a:rPr>
              <a:t/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</a:t>
            </a:r>
            <a:r>
              <a:rPr lang="en-US" i="1" dirty="0" smtClean="0">
                <a:solidFill>
                  <a:srgbClr val="0070C0"/>
                </a:solidFill>
              </a:rPr>
              <a:t>: He’s going to the cinema.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Teacher:  	</a:t>
            </a:r>
            <a:r>
              <a:rPr lang="en-US" i="1" dirty="0" smtClean="0">
                <a:solidFill>
                  <a:srgbClr val="0070C0"/>
                </a:solidFill>
              </a:rPr>
              <a:t>Where are you going? 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i="1" dirty="0" smtClean="0">
                <a:solidFill>
                  <a:srgbClr val="0070C0"/>
                </a:solidFill>
              </a:rPr>
              <a:t>		</a:t>
            </a:r>
            <a:r>
              <a:rPr lang="en-US" dirty="0" smtClean="0">
                <a:solidFill>
                  <a:srgbClr val="0070C0"/>
                </a:solidFill>
              </a:rPr>
              <a:t>(points to a picture of a post office)</a:t>
            </a:r>
            <a:r>
              <a:rPr lang="en-US" i="1" dirty="0" smtClean="0">
                <a:solidFill>
                  <a:srgbClr val="0070C0"/>
                </a:solidFill>
              </a:rPr>
              <a:t/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 1: 	</a:t>
            </a:r>
            <a:r>
              <a:rPr lang="en-US" i="1" dirty="0" smtClean="0">
                <a:solidFill>
                  <a:srgbClr val="0070C0"/>
                </a:solidFill>
              </a:rPr>
              <a:t>I’m going to the post office. Where are you 		going?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 Student 2 </a:t>
            </a:r>
            <a:r>
              <a:rPr lang="en-US" i="1" dirty="0" smtClean="0">
                <a:solidFill>
                  <a:srgbClr val="0070C0"/>
                </a:solidFill>
              </a:rPr>
              <a:t>: I’m going to the airport. Where are you 		going?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 3</a:t>
            </a:r>
            <a:r>
              <a:rPr lang="en-US" i="1" dirty="0" smtClean="0">
                <a:solidFill>
                  <a:srgbClr val="0070C0"/>
                </a:solidFill>
              </a:rPr>
              <a:t>: 	I’m going to the bookstore. Where are you g		</a:t>
            </a:r>
            <a:r>
              <a:rPr lang="en-US" i="1" dirty="0" err="1" smtClean="0">
                <a:solidFill>
                  <a:srgbClr val="0070C0"/>
                </a:solidFill>
              </a:rPr>
              <a:t>oing</a:t>
            </a:r>
            <a:r>
              <a:rPr lang="en-US" i="1" dirty="0" smtClean="0">
                <a:solidFill>
                  <a:srgbClr val="0070C0"/>
                </a:solidFill>
              </a:rPr>
              <a:t>?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Teacher:  </a:t>
            </a:r>
            <a:r>
              <a:rPr lang="en-US" i="1" dirty="0" smtClean="0">
                <a:solidFill>
                  <a:srgbClr val="0070C0"/>
                </a:solidFill>
              </a:rPr>
              <a:t>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to the 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</a:t>
            </a:r>
            <a:r>
              <a:rPr lang="en-US" i="1" dirty="0" smtClean="0">
                <a:solidFill>
                  <a:srgbClr val="0070C0"/>
                </a:solidFill>
              </a:rPr>
              <a:t>: to the 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going to the 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</a:t>
            </a:r>
            <a:r>
              <a:rPr lang="en-US" i="1" dirty="0" smtClean="0">
                <a:solidFill>
                  <a:srgbClr val="0070C0"/>
                </a:solidFill>
              </a:rPr>
              <a:t>: going to the post office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I’m going to the post office.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</a:t>
            </a:r>
            <a:r>
              <a:rPr lang="en-US" i="1" dirty="0" smtClean="0">
                <a:solidFill>
                  <a:srgbClr val="0070C0"/>
                </a:solidFill>
              </a:rPr>
              <a:t>: I’m going to the post office.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TEST YOURSELF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C3FD7-E0B3-4D62-81DE-F5670A48E3A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48472" cy="442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What drill is this?</a:t>
            </a:r>
          </a:p>
          <a:p>
            <a:pPr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I’m going to the post office</a:t>
            </a:r>
            <a:r>
              <a:rPr lang="en-US" dirty="0" smtClean="0">
                <a:solidFill>
                  <a:srgbClr val="0070C0"/>
                </a:solidFill>
              </a:rPr>
              <a:t>. 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		(points to a picture of a post office)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post office.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</a:t>
            </a:r>
            <a:r>
              <a:rPr lang="en-US" i="1" dirty="0" smtClean="0">
                <a:solidFill>
                  <a:srgbClr val="0070C0"/>
                </a:solidFill>
              </a:rPr>
              <a:t>:  the cinema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cinema.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Teacher: </a:t>
            </a:r>
            <a:r>
              <a:rPr lang="en-US" i="1" dirty="0" smtClean="0">
                <a:solidFill>
                  <a:srgbClr val="0070C0"/>
                </a:solidFill>
              </a:rPr>
              <a:t>the bookstore</a:t>
            </a:r>
            <a:br>
              <a:rPr lang="en-US" i="1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Students: </a:t>
            </a:r>
            <a:r>
              <a:rPr lang="en-US" i="1" dirty="0" smtClean="0">
                <a:solidFill>
                  <a:srgbClr val="0070C0"/>
                </a:solidFill>
              </a:rPr>
              <a:t>I’m going to the bookstore.</a:t>
            </a: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spcBef>
                <a:spcPts val="1200"/>
              </a:spcBef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lvl="0">
              <a:lnSpc>
                <a:spcPct val="130000"/>
              </a:lnSpc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1270</TotalTime>
  <Words>353</Words>
  <Application>Microsoft Office PowerPoint</Application>
  <PresentationFormat>On-screen Show (4:3)</PresentationFormat>
  <Paragraphs>162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1_Civic</vt:lpstr>
      <vt:lpstr>THE AUDIO-LINGUAL  METHOD</vt:lpstr>
      <vt:lpstr> Theoretical base</vt:lpstr>
      <vt:lpstr> The Audio-Lingual Techniques</vt:lpstr>
      <vt:lpstr> The Audio-Lingual Techniques : DRILLS</vt:lpstr>
      <vt:lpstr> TEST YOURSELF</vt:lpstr>
      <vt:lpstr> TEST YOURSELF</vt:lpstr>
      <vt:lpstr> TEST YOURSELF</vt:lpstr>
      <vt:lpstr> TEST YOURSELF</vt:lpstr>
      <vt:lpstr> TEST YOURSELF</vt:lpstr>
      <vt:lpstr> TEST YOURSELF</vt:lpstr>
      <vt:lpstr> TEST YOURSELF</vt:lpstr>
      <vt:lpstr> APPLICATION OF THE TECHNIQUES</vt:lpstr>
      <vt:lpstr>PowerPoint Presentation</vt:lpstr>
      <vt:lpstr> The Audio-Lingual Techniques (cont.)</vt:lpstr>
      <vt:lpstr> PRINCIPLES (From Techniques and Principles in Language Teaching, Larsen-Freeman, 2000)</vt:lpstr>
      <vt:lpstr> REFLECTION</vt:lpstr>
      <vt:lpstr> Writing a comparison/contrast paragraph</vt:lpstr>
      <vt:lpstr> Comparison Transition Signals</vt:lpstr>
      <vt:lpstr> Contrast Transition Signals</vt:lpstr>
      <vt:lpstr> Writing a comparison/contrast paragraph</vt:lpstr>
      <vt:lpstr> REFLECTION</vt:lpstr>
      <vt:lpstr>Notes on language use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FOCUS ON PRONUNCIATION</dc:title>
  <dc:creator>user</dc:creator>
  <cp:lastModifiedBy>Hoai Minh</cp:lastModifiedBy>
  <cp:revision>50</cp:revision>
  <dcterms:created xsi:type="dcterms:W3CDTF">2014-03-07T10:37:04Z</dcterms:created>
  <dcterms:modified xsi:type="dcterms:W3CDTF">2015-04-18T08:04:03Z</dcterms:modified>
</cp:coreProperties>
</file>